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7"/>
  </p:notesMasterIdLst>
  <p:handoutMasterIdLst>
    <p:handoutMasterId r:id="rId28"/>
  </p:handoutMasterIdLst>
  <p:sldIdLst>
    <p:sldId id="355" r:id="rId7"/>
    <p:sldId id="356" r:id="rId8"/>
    <p:sldId id="358" r:id="rId9"/>
    <p:sldId id="359" r:id="rId10"/>
    <p:sldId id="360" r:id="rId11"/>
    <p:sldId id="361" r:id="rId12"/>
    <p:sldId id="374" r:id="rId13"/>
    <p:sldId id="363" r:id="rId14"/>
    <p:sldId id="366" r:id="rId15"/>
    <p:sldId id="367" r:id="rId16"/>
    <p:sldId id="369" r:id="rId17"/>
    <p:sldId id="365" r:id="rId18"/>
    <p:sldId id="357" r:id="rId19"/>
    <p:sldId id="371" r:id="rId20"/>
    <p:sldId id="372" r:id="rId21"/>
    <p:sldId id="370" r:id="rId22"/>
    <p:sldId id="368" r:id="rId23"/>
    <p:sldId id="362" r:id="rId24"/>
    <p:sldId id="364" r:id="rId25"/>
    <p:sldId id="373" r:id="rId2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272" autoAdjust="0"/>
  </p:normalViewPr>
  <p:slideViewPr>
    <p:cSldViewPr snapToGrid="0">
      <p:cViewPr varScale="1">
        <p:scale>
          <a:sx n="97" d="100"/>
          <a:sy n="97" d="100"/>
        </p:scale>
        <p:origin x="20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02/07/2025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02/07/2025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32B and also Max (235B)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4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Training – CLIP Pretraining (LLM frozen), Vision-Language Alignment, End-to-end finetuning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66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scoring based on text quality, image-text relevance, image text complementarity, information density balance</a:t>
            </a:r>
            <a:br>
              <a:rPr lang="en-US" dirty="0"/>
            </a:br>
            <a:r>
              <a:rPr lang="en-US" dirty="0"/>
              <a:t>Grounding – data also generated with models such as DINO and SAM – bounding boxes for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2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SFT - Instruction Following – 2 million entries (50% text &amp; 50% multimodal)</a:t>
            </a:r>
          </a:p>
          <a:p>
            <a:r>
              <a:rPr lang="en-US" dirty="0"/>
              <a:t>Data Filtering – Domain Categorization with Qwen2-Instag followed by domain specific filtering </a:t>
            </a:r>
            <a:br>
              <a:rPr lang="en-US" dirty="0"/>
            </a:br>
            <a:r>
              <a:rPr lang="en-US" dirty="0"/>
              <a:t>for rule-based – remove duplicates and redundancies</a:t>
            </a:r>
          </a:p>
          <a:p>
            <a:r>
              <a:rPr lang="en-US" dirty="0"/>
              <a:t>For model-based reward based models  keep only samples with high value </a:t>
            </a:r>
          </a:p>
          <a:p>
            <a:r>
              <a:rPr lang="en-US" dirty="0"/>
              <a:t>Rejection Sampling based on an intermediate version of Qwen2.5-VL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8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" TargetMode="External"/><Relationship Id="rId2" Type="http://schemas.openxmlformats.org/officeDocument/2006/relationships/hyperlink" Target="https://arxiv.org/pdf/2502.1392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2002.0520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0591" y="1986671"/>
            <a:ext cx="8508999" cy="1274125"/>
          </a:xfrm>
        </p:spPr>
        <p:txBody>
          <a:bodyPr/>
          <a:lstStyle/>
          <a:p>
            <a:r>
              <a:rPr lang="en-US" noProof="0" dirty="0"/>
              <a:t>Radoslav Yankov</a:t>
            </a:r>
          </a:p>
          <a:p>
            <a:r>
              <a:rPr lang="en-US" noProof="0" dirty="0"/>
              <a:t>Technical University of Munich</a:t>
            </a:r>
          </a:p>
          <a:p>
            <a:r>
              <a:rPr lang="en-US" noProof="0" dirty="0"/>
              <a:t>Seminar Presentation</a:t>
            </a:r>
          </a:p>
          <a:p>
            <a:r>
              <a:rPr lang="en-US" noProof="0" dirty="0"/>
              <a:t>AI for Vision-Language Models in Medical Imaging</a:t>
            </a:r>
          </a:p>
          <a:p>
            <a:r>
              <a:rPr lang="en-US" noProof="0" dirty="0"/>
              <a:t>11.06.2025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Qwen2.5-VL Technical Report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A71E46-8D8B-86F6-0A8A-2C5487A43B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Direct Competitions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 GPT-4o-051 and Claude-3.5-Sonnet-0620</a:t>
            </a:r>
          </a:p>
          <a:p>
            <a:r>
              <a:rPr lang="en-US" noProof="0" dirty="0"/>
              <a:t>🖼️ Multimodal Performance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Competitive in math-related questions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Excels in visual QA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Especially good in high-resolution benchmarks</a:t>
            </a:r>
          </a:p>
          <a:p>
            <a:r>
              <a:rPr lang="en-US" noProof="0" dirty="0"/>
              <a:t>📄 Text only – competitive performance versus Llama</a:t>
            </a:r>
          </a:p>
          <a:p>
            <a:r>
              <a:rPr lang="en-US" noProof="0" dirty="0"/>
              <a:t>🔤 </a:t>
            </a:r>
            <a:r>
              <a:rPr lang="en-US" noProof="0" dirty="0" err="1"/>
              <a:t>SoTA</a:t>
            </a:r>
            <a:r>
              <a:rPr lang="en-US" noProof="0" dirty="0"/>
              <a:t> in OCR  🏆</a:t>
            </a:r>
          </a:p>
          <a:p>
            <a:r>
              <a:rPr lang="en-US" noProof="0" dirty="0"/>
              <a:t>🎯 Competitive in spatial understanding and object grounding</a:t>
            </a:r>
          </a:p>
          <a:p>
            <a:r>
              <a:rPr lang="en-US" noProof="0" dirty="0"/>
              <a:t>📽️ Excellent video understanding and grounding performance</a:t>
            </a:r>
          </a:p>
          <a:p>
            <a:r>
              <a:rPr lang="en-US" noProof="0" dirty="0"/>
              <a:t>🤖 Competitive agent capabilities</a:t>
            </a:r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4E314-E693-A6C9-B00F-0061E4A2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pic>
        <p:nvPicPr>
          <p:cNvPr id="9" name="Picture 8" descr="A collage of two people kissing&#10;&#10;AI-generated content may be incorrect.">
            <a:extLst>
              <a:ext uri="{FF2B5EF4-FFF2-40B4-BE49-F238E27FC236}">
                <a16:creationId xmlns:a16="http://schemas.microsoft.com/office/drawing/2014/main" id="{C8E86595-88E2-FD67-7175-3D4953FA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16" y="994334"/>
            <a:ext cx="2601093" cy="29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4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66ACF-0987-9CE5-5BCB-DCCC6693D5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8671" y="1927525"/>
            <a:ext cx="8508999" cy="1274125"/>
          </a:xfrm>
        </p:spPr>
        <p:txBody>
          <a:bodyPr/>
          <a:lstStyle/>
          <a:p>
            <a:pPr algn="ctr"/>
            <a:r>
              <a:rPr lang="en-US" sz="3200" b="1" noProof="0" dirty="0"/>
              <a:t>   Thank you for your                   😊</a:t>
            </a:r>
          </a:p>
          <a:p>
            <a:pPr algn="ctr"/>
            <a:endParaRPr lang="en-US" sz="3200" b="1" noProof="0" dirty="0"/>
          </a:p>
          <a:p>
            <a:pPr algn="ctr"/>
            <a:endParaRPr lang="en-US" sz="3200" b="1" noProof="0" dirty="0"/>
          </a:p>
          <a:p>
            <a:pPr algn="ctr"/>
            <a:r>
              <a:rPr lang="en-US" sz="3200" b="1" noProof="0" dirty="0"/>
              <a:t>Questions?</a:t>
            </a:r>
          </a:p>
        </p:txBody>
      </p:sp>
      <p:pic>
        <p:nvPicPr>
          <p:cNvPr id="5" name="Picture 4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019DB0E3-9C5F-FCAC-E957-809A0D9F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53" y="1304406"/>
            <a:ext cx="20669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0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0A414D-67CA-D7AD-37FB-CCE959D857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90" y="1644424"/>
            <a:ext cx="8508999" cy="1274125"/>
          </a:xfrm>
        </p:spPr>
        <p:txBody>
          <a:bodyPr/>
          <a:lstStyle/>
          <a:p>
            <a:r>
              <a:rPr lang="en-US" noProof="0" dirty="0"/>
              <a:t>Qwen2.5-VL Technical Report - </a:t>
            </a:r>
            <a:r>
              <a:rPr lang="en-US" noProof="0" dirty="0">
                <a:hlinkClick r:id="rId2"/>
              </a:rPr>
              <a:t>https://arxiv.org/pdf/2502.13923</a:t>
            </a:r>
            <a:endParaRPr lang="en-US" noProof="0" dirty="0"/>
          </a:p>
          <a:p>
            <a:r>
              <a:rPr lang="en-US" noProof="0" dirty="0" err="1"/>
              <a:t>RoFormer</a:t>
            </a:r>
            <a:r>
              <a:rPr lang="en-US" noProof="0" dirty="0"/>
              <a:t>: Enhanced Transformer with Rotary Position Embedding - </a:t>
            </a:r>
            <a:r>
              <a:rPr lang="en-US" noProof="0" dirty="0">
                <a:hlinkClick r:id="rId3"/>
              </a:rPr>
              <a:t>https://arxiv.org/abs/2104.09864</a:t>
            </a:r>
            <a:endParaRPr lang="en-US" noProof="0" dirty="0"/>
          </a:p>
          <a:p>
            <a:r>
              <a:rPr lang="en-US" noProof="0" dirty="0"/>
              <a:t>GLU Variants Improve Transformer - </a:t>
            </a:r>
            <a:r>
              <a:rPr lang="en-US" noProof="0" dirty="0">
                <a:hlinkClick r:id="rId4"/>
              </a:rPr>
              <a:t>https://arxiv.org/pdf/2002.05202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2F6D1-04B0-B775-19DA-8583B2D1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19983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91497-409B-3F7D-C58D-6679E547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1018188"/>
            <a:ext cx="8508999" cy="410369"/>
          </a:xfrm>
        </p:spPr>
        <p:txBody>
          <a:bodyPr/>
          <a:lstStyle/>
          <a:p>
            <a:r>
              <a:rPr lang="en-US" noProof="0" dirty="0"/>
              <a:t>Appendix -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0A09D-EA30-EA9D-351D-9C8D0F43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1484384"/>
            <a:ext cx="9144000" cy="48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4B38D-F174-9D92-D103-7A57D880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F1B29-AA06-9BA8-88EA-EB6D7156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2" y="1523734"/>
            <a:ext cx="764011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0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D3E013-7319-BC41-E989-3B3314C5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82842-56EB-4CD3-2A8A-B7139685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37" y="1585655"/>
            <a:ext cx="644932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28878B-8531-A1CD-C0A6-0D23D6AC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98A92-494B-AB5A-0779-6539015D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9" y="2081713"/>
            <a:ext cx="788780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6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FA6BC0-761E-110D-E107-9B0072DC93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0ABD5E-644E-BC83-DA90-9DD986BE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Appending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F0E28-DCB9-C580-01AB-C6019CDB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7" y="2478547"/>
            <a:ext cx="8029502" cy="33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7A215A-9D4C-7EEE-70FA-2BD96A4DD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0" dirty="0"/>
              <a:t>Rotary Positional Encodings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2D tuples of key value (x, y) are rotated with 2D rotational matrices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Relative instead of absolute position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generalization for longer sequences (also sequences longer than those seen in training)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8963A-C8CF-0459-34A1-8D695ADF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</a:t>
            </a:r>
            <a:r>
              <a:rPr lang="en-US" noProof="0" dirty="0" err="1"/>
              <a:t>RoPE</a:t>
            </a:r>
            <a:endParaRPr lang="en-US" noProof="0" dirty="0"/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56DC680F-839A-8A46-F9A8-2B62D9F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16" y="3605156"/>
            <a:ext cx="3830127" cy="28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6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F37C04F-F04F-57EC-6278-7E5A9907FC2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79562" y="1571969"/>
            <a:ext cx="5098922" cy="25473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FE345E-C845-79FF-F8F9-5A5112A9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</a:t>
            </a:r>
            <a:r>
              <a:rPr lang="en-US" noProof="0" dirty="0" err="1"/>
              <a:t>SwiGLU</a:t>
            </a:r>
            <a:r>
              <a:rPr lang="en-US" noProof="0" dirty="0"/>
              <a:t> and </a:t>
            </a:r>
            <a:r>
              <a:rPr lang="en-US" noProof="0" dirty="0" err="1"/>
              <a:t>RMSNorm</a:t>
            </a:r>
            <a:endParaRPr lang="en-US" noProof="0" dirty="0"/>
          </a:p>
        </p:txBody>
      </p:sp>
      <p:pic>
        <p:nvPicPr>
          <p:cNvPr id="7" name="Picture 6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74871695-EF03-7192-9541-3444B48F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10" y="3429000"/>
            <a:ext cx="4019190" cy="32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0DEA8-A6A6-375C-90FE-13EF58DE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065081"/>
            <a:ext cx="8508999" cy="410369"/>
          </a:xfrm>
        </p:spPr>
        <p:txBody>
          <a:bodyPr/>
          <a:lstStyle/>
          <a:p>
            <a:pPr algn="ctr"/>
            <a:r>
              <a:rPr lang="en-US" noProof="0" dirty="0"/>
              <a:t>Foundation Models</a:t>
            </a:r>
          </a:p>
        </p:txBody>
      </p:sp>
      <p:pic>
        <p:nvPicPr>
          <p:cNvPr id="4" name="Google Shape;182;p30" descr="A cartoon llama making a juice machine&#10;&#10;AI-generated content may be incorrect.">
            <a:extLst>
              <a:ext uri="{FF2B5EF4-FFF2-40B4-BE49-F238E27FC236}">
                <a16:creationId xmlns:a16="http://schemas.microsoft.com/office/drawing/2014/main" id="{BA09844A-CE73-0BA8-254D-A62B0941FB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82502" y="768730"/>
            <a:ext cx="3378994" cy="193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0;p30" descr="A cartoon of a bear&#10;&#10;AI-generated content may be incorrect.">
            <a:extLst>
              <a:ext uri="{FF2B5EF4-FFF2-40B4-BE49-F238E27FC236}">
                <a16:creationId xmlns:a16="http://schemas.microsoft.com/office/drawing/2014/main" id="{9D20B8EE-4305-A543-B31D-067F06463F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709" y="3840949"/>
            <a:ext cx="3342433" cy="243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1;p30" descr="A collage of images of human brain and brain parts&#10;&#10;AI-generated content may be incorrect.">
            <a:extLst>
              <a:ext uri="{FF2B5EF4-FFF2-40B4-BE49-F238E27FC236}">
                <a16:creationId xmlns:a16="http://schemas.microsoft.com/office/drawing/2014/main" id="{25D42885-B352-5CBE-7994-B257CFD40A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0324" y="3208563"/>
            <a:ext cx="2186174" cy="3065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90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E22275-F315-2258-1574-C5340C5790D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996" y="2011162"/>
            <a:ext cx="5064007" cy="35968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A6B7E1-31FF-6B3B-5869-459C29FC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CLIP </a:t>
            </a:r>
          </a:p>
        </p:txBody>
      </p:sp>
    </p:spTree>
    <p:extLst>
      <p:ext uri="{BB962C8B-B14F-4D97-AF65-F5344CB8AC3E}">
        <p14:creationId xmlns:p14="http://schemas.microsoft.com/office/powerpoint/2010/main" val="104106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table&#10;&#10;AI-generated content may be incorrect.">
            <a:extLst>
              <a:ext uri="{FF2B5EF4-FFF2-40B4-BE49-F238E27FC236}">
                <a16:creationId xmlns:a16="http://schemas.microsoft.com/office/drawing/2014/main" id="{223C9BC5-3ECC-846D-D505-DCCE6A3F628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091485" y="1662594"/>
            <a:ext cx="6961028" cy="39195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8ED53D-4A98-807D-3FFE-962E25280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86669"/>
            <a:ext cx="8508999" cy="1231106"/>
          </a:xfrm>
        </p:spPr>
        <p:txBody>
          <a:bodyPr/>
          <a:lstStyle/>
          <a:p>
            <a:r>
              <a:rPr lang="en-US" sz="3200" noProof="0" dirty="0"/>
              <a:t>Exceptional Performance across multiple benchmarks and tasks</a:t>
            </a:r>
            <a:br>
              <a:rPr lang="en-US" sz="3200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5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85C1BA-9240-63BA-A189-7640716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684239"/>
            <a:ext cx="8508999" cy="410369"/>
          </a:xfrm>
        </p:spPr>
        <p:txBody>
          <a:bodyPr/>
          <a:lstStyle/>
          <a:p>
            <a:r>
              <a:rPr lang="en-US" noProof="0" dirty="0"/>
              <a:t>The Model</a:t>
            </a:r>
          </a:p>
        </p:txBody>
      </p:sp>
      <p:pic>
        <p:nvPicPr>
          <p:cNvPr id="5" name="Google Shape;191;p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99D5E6-01E8-5CEA-E299-279FF6C24E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9336" y="1253066"/>
            <a:ext cx="5674664" cy="41451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A8BC0-ED94-3626-A19F-AB6D4FD657E7}"/>
              </a:ext>
            </a:extLst>
          </p:cNvPr>
          <p:cNvSpPr txBox="1"/>
          <p:nvPr/>
        </p:nvSpPr>
        <p:spPr>
          <a:xfrm>
            <a:off x="113884" y="1746050"/>
            <a:ext cx="3355452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noProof="0" dirty="0">
                <a:latin typeface="+mn-lt"/>
              </a:rPr>
              <a:t>3 Main Components: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Visual Encoder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Cross-modal Projector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LLM – Qwen2.5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B88CC-3C5C-AE32-F2C4-7DD6BA2B4DB1}"/>
              </a:ext>
            </a:extLst>
          </p:cNvPr>
          <p:cNvSpPr txBox="1"/>
          <p:nvPr/>
        </p:nvSpPr>
        <p:spPr>
          <a:xfrm>
            <a:off x="113884" y="4050180"/>
            <a:ext cx="3460756" cy="2502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noProof="0" dirty="0">
                <a:latin typeface="+mn-lt"/>
              </a:rPr>
              <a:t>🏅Highlights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Document Parsing &amp; OCR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Precise Object Grounding 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Long-video Understanding</a:t>
            </a:r>
            <a:br>
              <a:rPr lang="en-US" sz="1600" noProof="0" dirty="0">
                <a:latin typeface="+mn-lt"/>
              </a:rPr>
            </a:br>
            <a:r>
              <a:rPr lang="en-US" sz="1600" noProof="0" dirty="0">
                <a:latin typeface="+mn-lt"/>
              </a:rPr>
              <a:t>(up to a few hours)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Enhanced Agent Functionality</a:t>
            </a:r>
            <a:br>
              <a:rPr lang="en-US" sz="1600" noProof="0" dirty="0">
                <a:latin typeface="+mn-lt"/>
              </a:rPr>
            </a:br>
            <a:r>
              <a:rPr lang="en-US" sz="1600" noProof="0" dirty="0">
                <a:latin typeface="+mn-lt"/>
              </a:rPr>
              <a:t>for the lightweight models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noProof="0" dirty="0">
                <a:latin typeface="+mn-lt"/>
              </a:rPr>
              <a:t>Available as 72B,7B, and 3B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922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751D57-9148-CD56-5425-0EFFB5ADFB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0" dirty="0"/>
              <a:t>🛠️Architecture and Technical Implementation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Window Attention in the Visual Encoder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Dynamic FPS Sampling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Upgrade </a:t>
            </a:r>
            <a:r>
              <a:rPr lang="en-US" noProof="0" dirty="0" err="1"/>
              <a:t>MRoPE</a:t>
            </a:r>
            <a:r>
              <a:rPr lang="en-US" noProof="0" dirty="0"/>
              <a:t> to include the temporal domain</a:t>
            </a:r>
          </a:p>
          <a:p>
            <a:pPr lvl="1" indent="0">
              <a:buNone/>
            </a:pPr>
            <a:endParaRPr lang="en-US" noProof="0" dirty="0"/>
          </a:p>
          <a:p>
            <a:pPr lvl="1" indent="0">
              <a:buNone/>
            </a:pP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🎨Data Curation – 4.1 trillion tokens of high</a:t>
            </a:r>
            <a:r>
              <a:rPr lang="en-US"/>
              <a:t>-</a:t>
            </a:r>
            <a:r>
              <a:rPr lang="en-US" noProof="0"/>
              <a:t>quality </a:t>
            </a:r>
            <a:r>
              <a:rPr lang="en-US" noProof="0" dirty="0"/>
              <a:t>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20F53-5359-4632-EA07-8AC79C77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Contributions</a:t>
            </a:r>
          </a:p>
        </p:txBody>
      </p:sp>
      <p:pic>
        <p:nvPicPr>
          <p:cNvPr id="4" name="Google Shape;201;p32" descr="A green and white square with a black border&#10;&#10;AI-generated content may be incorrect.">
            <a:extLst>
              <a:ext uri="{FF2B5EF4-FFF2-40B4-BE49-F238E27FC236}">
                <a16:creationId xmlns:a16="http://schemas.microsoft.com/office/drawing/2014/main" id="{35838A28-F928-0E77-059B-AFDDC7E895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0249" y="1843996"/>
            <a:ext cx="2477674" cy="210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78018E51-A0E3-154D-79D9-6E75E699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4" y="4207566"/>
            <a:ext cx="4503230" cy="25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4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267D7E-F940-279D-79AB-412BE223F3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3135" y="1790337"/>
            <a:ext cx="8508999" cy="1274125"/>
          </a:xfrm>
        </p:spPr>
        <p:txBody>
          <a:bodyPr/>
          <a:lstStyle/>
          <a:p>
            <a:r>
              <a:rPr lang="en-US" noProof="0" dirty="0"/>
              <a:t>🏠 Based on a Visual Transformer (</a:t>
            </a:r>
            <a:r>
              <a:rPr lang="en-US" noProof="0" dirty="0" err="1"/>
              <a:t>ViT</a:t>
            </a:r>
            <a:r>
              <a:rPr lang="en-US" noProof="0" dirty="0"/>
              <a:t>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2D </a:t>
            </a:r>
            <a:r>
              <a:rPr lang="en-US" noProof="0" dirty="0" err="1"/>
              <a:t>RoPE</a:t>
            </a:r>
            <a:r>
              <a:rPr lang="en-US" noProof="0" dirty="0"/>
              <a:t> and Windowed Attention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noProof="0" dirty="0"/>
              <a:t>Window size – 112x112 (8x8 patches)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4 layers with full self-attention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noProof="0" dirty="0"/>
              <a:t>Faster Inference</a:t>
            </a:r>
          </a:p>
          <a:p>
            <a:r>
              <a:rPr lang="en-US" noProof="0" dirty="0"/>
              <a:t>⚙️ Able to process images at native resolution and videos with different frame rates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Video – 2 consecutive frames grouped together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MRoPE</a:t>
            </a:r>
            <a:r>
              <a:rPr lang="en-US" noProof="0" dirty="0"/>
              <a:t> with 3 dimensions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noProof="0" dirty="0"/>
              <a:t>Text all IDs identical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noProof="0" dirty="0"/>
              <a:t>Images – time remains constant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noProof="0" dirty="0"/>
              <a:t>Video – absolute time instead of # of frames</a:t>
            </a:r>
          </a:p>
          <a:p>
            <a:r>
              <a:rPr lang="en-US" noProof="0" dirty="0"/>
              <a:t>🦙 Alignment with LLM Architectures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RMSNorm</a:t>
            </a:r>
            <a:endParaRPr lang="en-US" noProof="0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SwiGLU</a:t>
            </a:r>
            <a:r>
              <a:rPr lang="en-US" noProof="0" dirty="0"/>
              <a:t> activation</a:t>
            </a:r>
          </a:p>
          <a:p>
            <a:r>
              <a:rPr lang="en-US" noProof="0" dirty="0"/>
              <a:t>🏋️ Trained from Scratch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3F726-5E80-4168-CE45-6AEE8E46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Vision Encoder </a:t>
            </a:r>
          </a:p>
        </p:txBody>
      </p:sp>
      <p:pic>
        <p:nvPicPr>
          <p:cNvPr id="7" name="Picture 6" descr="A diagram of a function&#10;&#10;AI-generated content may be incorrect.">
            <a:extLst>
              <a:ext uri="{FF2B5EF4-FFF2-40B4-BE49-F238E27FC236}">
                <a16:creationId xmlns:a16="http://schemas.microsoft.com/office/drawing/2014/main" id="{F9A26EDF-2D04-3C51-0466-070A8BDD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26862"/>
            <a:ext cx="3830127" cy="2847832"/>
          </a:xfrm>
          <a:prstGeom prst="rect">
            <a:avLst/>
          </a:prstGeom>
        </p:spPr>
      </p:pic>
      <p:pic>
        <p:nvPicPr>
          <p:cNvPr id="9" name="Picture 8" descr="A person in a tie&#10;&#10;AI-generated content may be incorrect.">
            <a:extLst>
              <a:ext uri="{FF2B5EF4-FFF2-40B4-BE49-F238E27FC236}">
                <a16:creationId xmlns:a16="http://schemas.microsoft.com/office/drawing/2014/main" id="{B7DE4E97-618D-D2E1-97C8-C6AD081D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19" y="801409"/>
            <a:ext cx="2017492" cy="19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EE75DC-EC0A-3987-661B-269D250C29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2 Layer feed forward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Works on concatenated features of 2x2 image patches from the </a:t>
            </a:r>
            <a:r>
              <a:rPr lang="en-US" noProof="0" dirty="0" err="1"/>
              <a:t>ViT</a:t>
            </a: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Brings the </a:t>
            </a:r>
            <a:r>
              <a:rPr lang="en-US" noProof="0" dirty="0" err="1"/>
              <a:t>ViT</a:t>
            </a:r>
            <a:r>
              <a:rPr lang="en-US" noProof="0" dirty="0"/>
              <a:t> features to the required dimension for the LLM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Allows for dynamic compression of the inputs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C4C94-184B-1D68-01D4-88525B09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Crossmodal</a:t>
            </a:r>
            <a:r>
              <a:rPr lang="en-US" noProof="0" dirty="0"/>
              <a:t> Projector Network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66F7B151-B04B-5EA8-FF44-F864CBF6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47" y="3605156"/>
            <a:ext cx="2623298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9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17D442-7FA4-AF66-FE7B-1B746310D8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0" dirty="0"/>
              <a:t>💪 4.1 trillion tokens</a:t>
            </a:r>
          </a:p>
          <a:p>
            <a:r>
              <a:rPr lang="en-US" noProof="0" dirty="0"/>
              <a:t>🧑‍🎨 Highly curated dataset of multimodal data</a:t>
            </a:r>
            <a:br>
              <a:rPr lang="en-US" noProof="0" dirty="0"/>
            </a:br>
            <a:r>
              <a:rPr lang="en-US" noProof="0" dirty="0"/>
              <a:t>⚙️ Automated pipeline to assess data quality</a:t>
            </a:r>
          </a:p>
          <a:p>
            <a:r>
              <a:rPr lang="en-US" noProof="0" dirty="0"/>
              <a:t>🎯 Grounding data with absolute position coordinates – more than 10000 object categories</a:t>
            </a:r>
          </a:p>
          <a:p>
            <a:r>
              <a:rPr lang="en-US" noProof="0" dirty="0"/>
              <a:t>📄 Document Omni-Parsing – unified pipeline for tables, graphs, charts, figures, etc. </a:t>
            </a:r>
          </a:p>
          <a:p>
            <a:r>
              <a:rPr lang="en-US" noProof="0" dirty="0"/>
              <a:t>🔤 OCR Data – multilingual (real and synthetic)</a:t>
            </a:r>
          </a:p>
          <a:p>
            <a:r>
              <a:rPr lang="en-US" noProof="0" dirty="0"/>
              <a:t>📽️ Video Data – dynamic sampling at different frame rates</a:t>
            </a:r>
          </a:p>
          <a:p>
            <a:r>
              <a:rPr lang="en-US" noProof="0" dirty="0"/>
              <a:t>🤖 Agent Data – unified across platforms (PC/Web/Mobile)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2BCAE-1901-4F5D-66EA-97D2F1D6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Training Data</a:t>
            </a:r>
          </a:p>
        </p:txBody>
      </p:sp>
      <p:pic>
        <p:nvPicPr>
          <p:cNvPr id="4" name="Picture 3" descr="A person with long hair and a beard&#10;&#10;AI-generated content may be incorrect.">
            <a:extLst>
              <a:ext uri="{FF2B5EF4-FFF2-40B4-BE49-F238E27FC236}">
                <a16:creationId xmlns:a16="http://schemas.microsoft.com/office/drawing/2014/main" id="{9B1F4D94-7E28-2ECF-01B8-E963BDE7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70" y="4299926"/>
            <a:ext cx="2211456" cy="2211456"/>
          </a:xfrm>
          <a:prstGeom prst="rect">
            <a:avLst/>
          </a:prstGeom>
        </p:spPr>
      </p:pic>
      <p:pic>
        <p:nvPicPr>
          <p:cNvPr id="5" name="Picture 4" descr="A dog looking at the camera&#10;&#10;AI-generated content may be incorrect.">
            <a:extLst>
              <a:ext uri="{FF2B5EF4-FFF2-40B4-BE49-F238E27FC236}">
                <a16:creationId xmlns:a16="http://schemas.microsoft.com/office/drawing/2014/main" id="{48A87469-387C-140A-1A2C-D8A4972B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8" y="346618"/>
            <a:ext cx="2211456" cy="22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7E9CDD-F065-DD84-B3E8-1AE69F67BF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Pre-Training 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Post Training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Supervised Fine-Tuning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Direct Preference Optimization – image-text and pure text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ViT</a:t>
            </a:r>
            <a:r>
              <a:rPr lang="en-US" noProof="0" dirty="0"/>
              <a:t> – frozen ❄️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2-stage Data Filtering Pipeline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Rule-based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Model-based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Rejection Sampling on complex tasks with </a:t>
            </a:r>
            <a:r>
              <a:rPr lang="en-US" noProof="0" dirty="0" err="1"/>
              <a:t>CoT</a:t>
            </a: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7B39E-1E66-6E84-6074-76838A8F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Training Recipe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100F6-61E6-DEA0-CEEC-47740337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296976"/>
            <a:ext cx="5167310" cy="1822465"/>
          </a:xfrm>
          <a:prstGeom prst="rect">
            <a:avLst/>
          </a:prstGeom>
        </p:spPr>
      </p:pic>
      <p:pic>
        <p:nvPicPr>
          <p:cNvPr id="7" name="Picture 6" descr="Cartoon of a cartoon of a person sitting in a chair and a bed with a person sitting in a chair&#10;&#10;AI-generated content may be incorrect.">
            <a:extLst>
              <a:ext uri="{FF2B5EF4-FFF2-40B4-BE49-F238E27FC236}">
                <a16:creationId xmlns:a16="http://schemas.microsoft.com/office/drawing/2014/main" id="{E1EB66E7-C297-9DB2-C0AC-BB02AA74D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727" y="3955183"/>
            <a:ext cx="3293666" cy="20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661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2111_Praesentationsvorlage_3-4(1)</Template>
  <TotalTime>0</TotalTime>
  <Words>641</Words>
  <Application>Microsoft Office PowerPoint</Application>
  <PresentationFormat>On-screen Show (4:3)</PresentationFormat>
  <Paragraphs>111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Qwen2.5-VL Technical Report</vt:lpstr>
      <vt:lpstr>Foundation Models</vt:lpstr>
      <vt:lpstr>Exceptional Performance across multiple benchmarks and tasks </vt:lpstr>
      <vt:lpstr>The Model</vt:lpstr>
      <vt:lpstr>Contributions</vt:lpstr>
      <vt:lpstr>Vision Encoder </vt:lpstr>
      <vt:lpstr>Crossmodal Projector Network</vt:lpstr>
      <vt:lpstr>Training Data</vt:lpstr>
      <vt:lpstr>Training Recipe</vt:lpstr>
      <vt:lpstr>Results</vt:lpstr>
      <vt:lpstr>PowerPoint Presentation</vt:lpstr>
      <vt:lpstr>Sources</vt:lpstr>
      <vt:lpstr>Appendix - Results</vt:lpstr>
      <vt:lpstr>Appendix Results</vt:lpstr>
      <vt:lpstr>Appendix Results</vt:lpstr>
      <vt:lpstr>Appendix Results</vt:lpstr>
      <vt:lpstr>Appending Results</vt:lpstr>
      <vt:lpstr>Appendix RoPE</vt:lpstr>
      <vt:lpstr>Appendix SwiGLU and RMSNorm</vt:lpstr>
      <vt:lpstr>Appendix CLIP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Radoslav Yankov</dc:creator>
  <cp:lastModifiedBy>Radoslav Yankov</cp:lastModifiedBy>
  <cp:revision>9</cp:revision>
  <cp:lastPrinted>2015-07-30T14:04:45Z</cp:lastPrinted>
  <dcterms:created xsi:type="dcterms:W3CDTF">2025-06-09T12:39:15Z</dcterms:created>
  <dcterms:modified xsi:type="dcterms:W3CDTF">2025-07-02T07:24:24Z</dcterms:modified>
</cp:coreProperties>
</file>